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zh-TW" altLang="en-US" smtClean="0"/>
              <a:t>按一下圖示以新增圖片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24D9726B-8FD4-496E-82F3-13E6E6CBEB6D}" type="datetimeFigureOut">
              <a:rPr lang="zh-TW" altLang="en-US" smtClean="0"/>
              <a:t>2017/10/1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E4C617D-35CD-4DBD-850D-ADE18C58FDC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agcc.tcavs.tc.edu.tw/2-2.asp?tvschid=13" TargetMode="External"/><Relationship Id="rId13" Type="http://schemas.openxmlformats.org/officeDocument/2006/relationships/hyperlink" Target="http://agcc.tcavs.tc.edu.tw/2-2.asp?tvschid=56" TargetMode="External"/><Relationship Id="rId3" Type="http://schemas.openxmlformats.org/officeDocument/2006/relationships/hyperlink" Target="http://agcc.tcavs.tc.edu.tw/2-2.asp?tvschid=6" TargetMode="External"/><Relationship Id="rId7" Type="http://schemas.openxmlformats.org/officeDocument/2006/relationships/hyperlink" Target="http://agcc.tcavs.tc.edu.tw/2-2.asp?tvschid=14" TargetMode="External"/><Relationship Id="rId12" Type="http://schemas.openxmlformats.org/officeDocument/2006/relationships/hyperlink" Target="http://agcc.tcavs.tc.edu.tw/2-2.asp?tvschid=18" TargetMode="External"/><Relationship Id="rId17" Type="http://schemas.openxmlformats.org/officeDocument/2006/relationships/hyperlink" Target="http://agcc.tcavs.tc.edu.tw/2-2.asp?tvschid=1" TargetMode="External"/><Relationship Id="rId2" Type="http://schemas.openxmlformats.org/officeDocument/2006/relationships/hyperlink" Target="http://agcc.tcavs.tc.edu.tw/2-2.asp?tvschid=7" TargetMode="External"/><Relationship Id="rId16" Type="http://schemas.openxmlformats.org/officeDocument/2006/relationships/hyperlink" Target="http://agcc.tcavs.tc.edu.tw/2-2.asp?tvschid=2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gcc.tcavs.tc.edu.tw/2-2.asp?tvschid=10" TargetMode="External"/><Relationship Id="rId11" Type="http://schemas.openxmlformats.org/officeDocument/2006/relationships/hyperlink" Target="http://agcc.tcavs.tc.edu.tw/2-2.asp?tvschid=16" TargetMode="External"/><Relationship Id="rId5" Type="http://schemas.openxmlformats.org/officeDocument/2006/relationships/hyperlink" Target="http://agcc.tcavs.tc.edu.tw/2-2.asp?tvschid=5" TargetMode="External"/><Relationship Id="rId15" Type="http://schemas.openxmlformats.org/officeDocument/2006/relationships/hyperlink" Target="http://agcc.tcavs.tc.edu.tw/2-2.asp?tvschid=19" TargetMode="External"/><Relationship Id="rId10" Type="http://schemas.openxmlformats.org/officeDocument/2006/relationships/hyperlink" Target="http://agcc.tcavs.tc.edu.tw/2-2.asp?tvschid=11" TargetMode="External"/><Relationship Id="rId4" Type="http://schemas.openxmlformats.org/officeDocument/2006/relationships/hyperlink" Target="http://agcc.tcavs.tc.edu.tw/2-2.asp?tvschid=8" TargetMode="External"/><Relationship Id="rId9" Type="http://schemas.openxmlformats.org/officeDocument/2006/relationships/hyperlink" Target="http://agcc.tcavs.tc.edu.tw/2-2.asp?tvschid=12" TargetMode="External"/><Relationship Id="rId14" Type="http://schemas.openxmlformats.org/officeDocument/2006/relationships/hyperlink" Target="http://agcc.tcavs.tc.edu.tw/2-2.asp?tvschid=22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899592" y="3645024"/>
            <a:ext cx="7117180" cy="1470025"/>
          </a:xfrm>
        </p:spPr>
        <p:txBody>
          <a:bodyPr>
            <a:normAutofit fontScale="90000"/>
          </a:bodyPr>
          <a:lstStyle/>
          <a:p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/>
              <a:t/>
            </a:r>
            <a:br>
              <a:rPr lang="en-US" altLang="zh-TW" sz="3600" dirty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目前高職農業群以及食品群的群科可以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600" dirty="0" smtClean="0"/>
              <a:t>區分為以下幾類：</a:t>
            </a: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en-US" altLang="zh-TW" sz="3600" dirty="0" smtClean="0"/>
              <a:t/>
            </a:r>
            <a:br>
              <a:rPr lang="en-US" altLang="zh-TW" sz="3600" dirty="0" smtClean="0"/>
            </a:br>
            <a:r>
              <a:rPr lang="zh-TW" altLang="en-US" sz="3100" dirty="0"/>
              <a:t>農業群：農場經營科、畜產保健科、森林科、    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en-US" altLang="zh-TW" sz="3100" dirty="0"/>
              <a:t>          </a:t>
            </a:r>
            <a:r>
              <a:rPr lang="en-US" altLang="zh-TW" sz="3100" dirty="0" smtClean="0"/>
              <a:t> </a:t>
            </a:r>
            <a:r>
              <a:rPr lang="zh-TW" altLang="en-US" sz="3100" dirty="0"/>
              <a:t>園藝科、造園科、野生動物保育科</a:t>
            </a:r>
            <a:r>
              <a:rPr lang="en-US" altLang="zh-TW" sz="3100" dirty="0"/>
              <a:t/>
            </a:r>
            <a:br>
              <a:rPr lang="en-US" altLang="zh-TW" sz="3100" dirty="0"/>
            </a:br>
            <a:r>
              <a:rPr lang="zh-TW" altLang="en-US" sz="3600" dirty="0" smtClean="0"/>
              <a:t/>
            </a:r>
            <a:br>
              <a:rPr lang="zh-TW" altLang="en-US" sz="3600" dirty="0" smtClean="0"/>
            </a:br>
            <a:r>
              <a:rPr lang="zh-TW" altLang="en-US" sz="3100" dirty="0" smtClean="0"/>
              <a:t>食品群：食品加工科、食品科、水產食品科、</a:t>
            </a:r>
            <a:r>
              <a:rPr lang="en-US" altLang="zh-TW" sz="3100" dirty="0" smtClean="0"/>
              <a:t/>
            </a:r>
            <a:br>
              <a:rPr lang="en-US" altLang="zh-TW" sz="3100" dirty="0" smtClean="0"/>
            </a:br>
            <a:r>
              <a:rPr lang="zh-TW" altLang="en-US" sz="3100" dirty="0" smtClean="0"/>
              <a:t>烘焙科</a:t>
            </a:r>
            <a:br>
              <a:rPr lang="zh-TW" altLang="en-US" sz="3100" dirty="0" smtClean="0"/>
            </a:br>
            <a:endParaRPr lang="zh-TW" altLang="en-US" sz="3100" dirty="0"/>
          </a:p>
        </p:txBody>
      </p:sp>
    </p:spTree>
    <p:extLst>
      <p:ext uri="{BB962C8B-B14F-4D97-AF65-F5344CB8AC3E}">
        <p14:creationId xmlns:p14="http://schemas.microsoft.com/office/powerpoint/2010/main" val="38821658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27584" y="0"/>
            <a:ext cx="7125113" cy="924475"/>
          </a:xfrm>
        </p:spPr>
        <p:txBody>
          <a:bodyPr/>
          <a:lstStyle/>
          <a:p>
            <a:r>
              <a:rPr lang="zh-TW" altLang="en-US" dirty="0"/>
              <a:t>有畜產保健科的學校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112568"/>
          </a:xfrm>
        </p:spPr>
        <p:txBody>
          <a:bodyPr>
            <a:noAutofit/>
          </a:bodyPr>
          <a:lstStyle/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2"/>
              </a:rPr>
              <a:t>國立龍潭高級中學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3"/>
              </a:rPr>
              <a:t>國立臺北科技大學附屬桃園農工高級中等學校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4"/>
              </a:rPr>
              <a:t>國立關西高級中學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5"/>
              </a:rPr>
              <a:t>國立苗栗高級農工職業學校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6"/>
              </a:rPr>
              <a:t>國立中興大學附屬臺中高級農業職業學校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7"/>
              </a:rPr>
              <a:t>國立員林高級農工職業學校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8"/>
              </a:rPr>
              <a:t>國立虎尾高級農工職業學校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9"/>
              </a:rPr>
              <a:t>國立西螺高級農工職業學校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0"/>
              </a:rPr>
              <a:t>國立北港高級農工職業學校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1"/>
              </a:rPr>
              <a:t>國立北門高級農工職業學校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2"/>
              </a:rPr>
              <a:t>國立曾文高級農工職業學校</a:t>
            </a:r>
            <a:endParaRPr lang="en-US" altLang="zh-TW" sz="16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3"/>
              </a:rPr>
              <a:t>國立臺南大學附屬高級中學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4"/>
              </a:rPr>
              <a:t>國立旗山高級農工職業學校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5"/>
              </a:rPr>
              <a:t>國立佳冬高級農業職業學校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 smtClean="0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6"/>
              </a:rPr>
              <a:t>國立臺東專科學校</a:t>
            </a:r>
            <a:endParaRPr lang="en-US" altLang="zh-TW" sz="1600" dirty="0" smtClean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en-US" altLang="zh-TW" sz="1600" dirty="0" err="1">
                <a:solidFill>
                  <a:schemeClr val="tx1"/>
                </a:solidFill>
                <a:latin typeface="新細明體" panose="02020500000000000000" pitchFamily="18" charset="-120"/>
                <a:ea typeface="新細明體" panose="02020500000000000000" pitchFamily="18" charset="-120"/>
                <a:hlinkClick r:id="rId17"/>
              </a:rPr>
              <a:t>國立花蓮高級農業職業學校</a:t>
            </a:r>
            <a:endParaRPr lang="zh-TW" altLang="en-US" sz="16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26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dirty="0"/>
              <a:t>關西高級中學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09442" y="1807361"/>
            <a:ext cx="7522997" cy="4717983"/>
          </a:xfrm>
        </p:spPr>
        <p:txBody>
          <a:bodyPr>
            <a:normAutofit fontScale="70000" lnSpcReduction="20000"/>
          </a:bodyPr>
          <a:lstStyle/>
          <a:p>
            <a:r>
              <a:rPr lang="zh-TW" altLang="en-US" sz="3400" dirty="0" smtClean="0"/>
              <a:t>學校教育目標：</a:t>
            </a:r>
            <a:r>
              <a:rPr lang="zh-TW" altLang="zh-TW" sz="3400" dirty="0" smtClean="0"/>
              <a:t>「</a:t>
            </a:r>
            <a:r>
              <a:rPr lang="zh-TW" altLang="zh-TW" sz="3400" dirty="0"/>
              <a:t>文藝與科學涵養、服務與社會關懷、理論與實作能力、多元與</a:t>
            </a:r>
            <a:r>
              <a:rPr lang="zh-TW" altLang="zh-TW" sz="3400" dirty="0" smtClean="0"/>
              <a:t>宏觀視野」</a:t>
            </a:r>
            <a:endParaRPr lang="en-US" altLang="zh-TW" sz="3400" dirty="0" smtClean="0"/>
          </a:p>
          <a:p>
            <a:endParaRPr lang="en-US" altLang="zh-TW" sz="3800" dirty="0" smtClean="0"/>
          </a:p>
          <a:p>
            <a:r>
              <a:rPr lang="zh-TW" altLang="zh-TW" sz="3200" dirty="0">
                <a:latin typeface="+mn-ea"/>
              </a:rPr>
              <a:t>畜產保健科的教育目標</a:t>
            </a:r>
            <a:r>
              <a:rPr lang="zh-TW" altLang="zh-TW" sz="3200" dirty="0" smtClean="0">
                <a:latin typeface="+mn-ea"/>
              </a:rPr>
              <a:t>：</a:t>
            </a:r>
            <a:endParaRPr lang="en-US" altLang="zh-TW" sz="3200" dirty="0" smtClean="0">
              <a:latin typeface="+mn-ea"/>
            </a:endParaRPr>
          </a:p>
          <a:p>
            <a:r>
              <a:rPr lang="en-US" altLang="zh-TW" sz="3200" dirty="0">
                <a:latin typeface="+mn-ea"/>
              </a:rPr>
              <a:t>1. </a:t>
            </a:r>
            <a:r>
              <a:rPr lang="zh-TW" altLang="zh-TW" sz="3200" dirty="0">
                <a:latin typeface="+mn-ea"/>
              </a:rPr>
              <a:t>培育學生具備禽畜生產、經營管理、禽畜保健等領域之知能，為國家培育儲備動物科技、畜產與獸醫人才。</a:t>
            </a:r>
          </a:p>
          <a:p>
            <a:r>
              <a:rPr lang="en-US" altLang="zh-TW" sz="3200" dirty="0">
                <a:latin typeface="+mn-ea"/>
              </a:rPr>
              <a:t>2. </a:t>
            </a:r>
            <a:r>
              <a:rPr lang="zh-TW" altLang="zh-TW" sz="3200" dirty="0">
                <a:latin typeface="+mn-ea"/>
              </a:rPr>
              <a:t>加強畜產加工之技能，鼓勵學生考取職業技術證照。</a:t>
            </a:r>
          </a:p>
          <a:p>
            <a:r>
              <a:rPr lang="en-US" altLang="zh-TW" sz="3200" dirty="0">
                <a:latin typeface="+mn-ea"/>
              </a:rPr>
              <a:t>3. </a:t>
            </a:r>
            <a:r>
              <a:rPr lang="zh-TW" altLang="zh-TW" sz="3200" dirty="0">
                <a:latin typeface="+mn-ea"/>
              </a:rPr>
              <a:t>從實作中養成勤勉、敬業樂群積極的工作態度，建立學生尊重生命之態度與注重安全衛生之工作習慣。</a:t>
            </a:r>
          </a:p>
          <a:p>
            <a:r>
              <a:rPr lang="en-US" altLang="zh-TW" sz="3200" dirty="0">
                <a:latin typeface="+mn-ea"/>
              </a:rPr>
              <a:t>4. </a:t>
            </a:r>
            <a:r>
              <a:rPr lang="zh-TW" altLang="zh-TW" sz="3200" dirty="0">
                <a:latin typeface="+mn-ea"/>
              </a:rPr>
              <a:t>引導學生參加校外實習，擴大學習領域與視野，並培養獨立自主之精神。</a:t>
            </a:r>
          </a:p>
          <a:p>
            <a:r>
              <a:rPr lang="en-US" altLang="zh-TW" sz="3200" dirty="0">
                <a:latin typeface="+mn-ea"/>
              </a:rPr>
              <a:t>5. </a:t>
            </a:r>
            <a:r>
              <a:rPr lang="zh-TW" altLang="zh-TW" sz="3200" dirty="0">
                <a:latin typeface="+mn-ea"/>
              </a:rPr>
              <a:t>依學生興趣及生涯規劃，輔導升學或就業</a:t>
            </a:r>
          </a:p>
          <a:p>
            <a:endParaRPr lang="zh-TW" altLang="en-US" sz="3200" dirty="0"/>
          </a:p>
        </p:txBody>
      </p:sp>
    </p:spTree>
    <p:extLst>
      <p:ext uri="{BB962C8B-B14F-4D97-AF65-F5344CB8AC3E}">
        <p14:creationId xmlns:p14="http://schemas.microsoft.com/office/powerpoint/2010/main" val="84245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>畜產保健科的課程架構：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+mn-ea"/>
              </a:rPr>
              <a:t>分為</a:t>
            </a:r>
            <a:r>
              <a:rPr lang="zh-TW" altLang="zh-TW" sz="2800" dirty="0">
                <a:latin typeface="+mn-ea"/>
              </a:rPr>
              <a:t>一般科目及專業與實習科目，專業課程部分包含知識、技能、態度，整體課程可以幾個面項來看，肉品加工課程、禽畜保健、畜牧相關、生物相關以及牧場經營相關，每個面向都相當注重實作部分，還有一點，關西高中的畜產保健科備有獸醫技術實習教室和實習牧草區，相當有特色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47656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dirty="0" smtClean="0"/>
              <a:t>關西高中學校特色：</a:t>
            </a:r>
            <a:br>
              <a:rPr lang="zh-TW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sz="2800" dirty="0" smtClean="0">
                <a:latin typeface="+mn-ea"/>
              </a:rPr>
              <a:t>升學</a:t>
            </a:r>
            <a:r>
              <a:rPr lang="zh-TW" altLang="zh-TW" sz="2800" dirty="0">
                <a:latin typeface="+mn-ea"/>
              </a:rPr>
              <a:t>與職業證照並重、多元學習、適性發展、校地大，風景優美、競賽活動多。其中畜保科建置全國高職唯一水濂式蛋雞舍，提供現代化飼養之實習環境。也是北區唯一肉製品加工技術士丙級檢定術科考場。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35199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566" y="196636"/>
            <a:ext cx="4494441" cy="3370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khsh.hcc.edu.tw/ischool/resources/WID_19_1_c1b1af4fa138e0f0e55b8a6a6cfde195de77e117/CLS_19_1_fcc75fd1e3b574b53c3b63331cb39eb877af1aa0/e35e141bb3471019d2d5df81bc82ad2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6471" y="260648"/>
            <a:ext cx="3838336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www.khsh.hcc.edu.tw/ischool/resources/WID_19_1_c1b1af4fa138e0f0e55b8a6a6cfde195de77e117/CLS_19_1_fcc75fd1e3b574b53c3b63331cb39eb877af1aa0/659b32da42e3c932fe4bf52c2b7285b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2682" y="3501008"/>
            <a:ext cx="4070725" cy="305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ttp://www.khsh.hcc.edu.tw/ischool/resources/WID_19_1_c1b1af4fa138e0f0e55b8a6a6cfde195de77e117/CLS_19_1_fcc75fd1e3b574b53c3b63331cb39eb877af1aa0/6c86e7c3a5358c73c9976bddd748d7b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812" y="3726359"/>
            <a:ext cx="3790656" cy="284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1128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02220"/>
            <a:ext cx="3200677" cy="239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4029075" cy="302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 descr="http://www.khsh.hcc.edu.tw/ischool/resources/WID_19_1_c1b1af4fa138e0f0e55b8a6a6cfde195de77e117/CLS_19_1_fcc75fd1e3b574b53c3b63331cb39eb877af1aa0/330a44a981d88d9956b39aa68f37da2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" y="3861048"/>
            <a:ext cx="4244973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http://www.khsh.hcc.edu.tw/ischool/resources/WID_19_1_c1b1af4fa138e0f0e55b8a6a6cfde195de77e117/CLS_19_1_fcc75fd1e3b574b53c3b63331cb39eb877af1aa0/d508bfd73d5c989731c93ee546a37cd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3655" y="3284835"/>
            <a:ext cx="471115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360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3074" name="Picture 2" descr="http://www.khsh.hcc.edu.tw/ischool/resources/WID_19_1_c1b1af4fa138e0f0e55b8a6a6cfde195de77e117/CLS_19_1_fcc75fd1e3b574b53c3b63331cb39eb877af1aa0/52671b8401b69b92cfba528e1bb3905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55" y="711143"/>
            <a:ext cx="472141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行政大樓俯瞰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652318" y="332656"/>
            <a:ext cx="4248472" cy="3186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75322"/>
            <a:ext cx="3945349" cy="2955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663471"/>
            <a:ext cx="3968750" cy="2944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7197625"/>
      </p:ext>
    </p:extLst>
  </p:cSld>
  <p:clrMapOvr>
    <a:masterClrMapping/>
  </p:clrMapOvr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TM02455596[[fn=春天]]</Template>
  <TotalTime>28</TotalTime>
  <Words>330</Words>
  <Application>Microsoft Office PowerPoint</Application>
  <PresentationFormat>如螢幕大小 (4:3)</PresentationFormat>
  <Paragraphs>31</Paragraphs>
  <Slides>8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9" baseType="lpstr">
      <vt:lpstr>Spring</vt:lpstr>
      <vt:lpstr>                                                 目前高職農業群以及食品群的群科可以 區分為以下幾類：  農業群：農場經營科、畜產保健科、森林科、                園藝科、造園科、野生動物保育科  食品群：食品加工科、食品科、水產食品科、 烘焙科 </vt:lpstr>
      <vt:lpstr>有畜產保健科的學校</vt:lpstr>
      <vt:lpstr>關西高級中學</vt:lpstr>
      <vt:lpstr>畜產保健科的課程架構： </vt:lpstr>
      <vt:lpstr>關西高中學校特色： 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目前高職農業群以及食品群的群科可以 區分為以下幾類：   農業群：農場經營科、畜產保健科、森林科、                   園藝科、造園科、野生動物保育科  食品群：食品加工科、食品科、水產食品科、 烘焙科 </dc:title>
  <dc:creator>stardora</dc:creator>
  <cp:lastModifiedBy>stardora</cp:lastModifiedBy>
  <cp:revision>3</cp:revision>
  <dcterms:created xsi:type="dcterms:W3CDTF">2017-10-01T15:35:27Z</dcterms:created>
  <dcterms:modified xsi:type="dcterms:W3CDTF">2017-10-01T16:03:48Z</dcterms:modified>
</cp:coreProperties>
</file>